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5"/>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3" r:id="rId15"/>
    <p:sldId id="293" r:id="rId16"/>
    <p:sldId id="294" r:id="rId17"/>
    <p:sldId id="291" r:id="rId18"/>
    <p:sldId id="262" r:id="rId19"/>
    <p:sldId id="289" r:id="rId20"/>
    <p:sldId id="267" r:id="rId21"/>
    <p:sldId id="279" r:id="rId22"/>
    <p:sldId id="278" r:id="rId23"/>
    <p:sldId id="281" r:id="rId24"/>
    <p:sldId id="295" r:id="rId25"/>
    <p:sldId id="273" r:id="rId26"/>
    <p:sldId id="296" r:id="rId27"/>
    <p:sldId id="268" r:id="rId28"/>
    <p:sldId id="275" r:id="rId29"/>
    <p:sldId id="274" r:id="rId30"/>
    <p:sldId id="282" r:id="rId31"/>
    <p:sldId id="270" r:id="rId32"/>
    <p:sldId id="288"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93"/>
            <p14:sldId id="294"/>
            <p14:sldId id="291"/>
          </p14:sldIdLst>
        </p14:section>
        <p14:section name="Preliminary results" id="{CEEEDF50-B2D5-F54F-8AEF-4009D792E9C1}">
          <p14:sldIdLst>
            <p14:sldId id="262"/>
            <p14:sldId id="289"/>
            <p14:sldId id="267"/>
            <p14:sldId id="279"/>
            <p14:sldId id="278"/>
            <p14:sldId id="281"/>
            <p14:sldId id="295"/>
          </p14:sldIdLst>
        </p14:section>
        <p14:section name="Summary" id="{72F4C800-9FFD-0648-B4FD-5C1F66207A43}">
          <p14:sldIdLst>
            <p14:sldId id="273"/>
            <p14:sldId id="296"/>
          </p14:sldIdLst>
        </p14:section>
        <p14:section name="References" id="{4183AE70-9C35-6649-A9BC-B719249743A7}">
          <p14:sldIdLst>
            <p14:sldId id="268"/>
          </p14:sldIdLst>
        </p14:section>
        <p14:section name="possible questions" id="{4ED6614A-02B2-B04F-A4ED-90F28599E145}">
          <p14:sldIdLst>
            <p14:sldId id="275"/>
            <p14:sldId id="274"/>
            <p14:sldId id="282"/>
            <p14:sldId id="270"/>
            <p14:sldId id="28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3D07"/>
    <a:srgbClr val="E94C00"/>
    <a:srgbClr val="FF8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29"/>
    <p:restoredTop sz="71726"/>
  </p:normalViewPr>
  <p:slideViewPr>
    <p:cSldViewPr snapToGrid="0" snapToObjects="1">
      <p:cViewPr>
        <p:scale>
          <a:sx n="70" d="100"/>
          <a:sy n="70" d="100"/>
        </p:scale>
        <p:origin x="712" y="360"/>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(להוריד מהמצגת לכנס)</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ואז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שמתנגשות – 1. למקסם את היכולת לאתר חריגות בפליטה של מזהמים באחד המקורות, 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a:p>
            <a:pPr algn="r" rtl="1"/>
            <a:r>
              <a:rPr lang="he-IL" sz="1200" dirty="0">
                <a:latin typeface="DaunPenh" pitchFamily="2" charset="0"/>
              </a:rPr>
              <a:t>חשוב לציין שהמטרה היא לאתר שינוי בפליטה של מקורות שאנחנו יודעים את מיקומם. ניתן לחשוב על זה כעל בעיית </a:t>
            </a:r>
            <a:r>
              <a:rPr lang="en-US" sz="1200" dirty="0">
                <a:latin typeface="DaunPenh" pitchFamily="2" charset="0"/>
              </a:rPr>
              <a:t>STE</a:t>
            </a:r>
            <a:r>
              <a:rPr lang="he-IL" sz="1200" dirty="0">
                <a:latin typeface="DaunPenh" pitchFamily="2" charset="0"/>
              </a:rPr>
              <a:t> קלה יותר – אני יודעת מה רשימת המפעלים שלי, נגיד יש לי 20 כאלה – להעריך איזה מהם פולט או לא פולט זה סוג של </a:t>
            </a:r>
            <a:r>
              <a:rPr lang="en-US" sz="1200" dirty="0">
                <a:latin typeface="DaunPenh" pitchFamily="2" charset="0"/>
              </a:rPr>
              <a:t>STE</a:t>
            </a:r>
            <a:r>
              <a:rPr lang="he-IL" sz="1200" dirty="0">
                <a:latin typeface="DaunPenh" pitchFamily="2" charset="0"/>
              </a:rPr>
              <a:t> "מתוך רשימה".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98900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583453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336 קטגוריות של מהירות-כיוון-ומצב יציבות שמתוכם 192 היו מצבים שנצפו בנתונים שלקחנו.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להרצאה בגרמניה להוריד את המילה </a:t>
                </a:r>
                <a:r>
                  <a:rPr lang="en-US" sz="1200" kern="1200" dirty="0">
                    <a:solidFill>
                      <a:schemeClr val="tx1"/>
                    </a:solidFill>
                    <a:effectLst/>
                    <a:latin typeface="+mn-lt"/>
                    <a:ea typeface="+mn-ea"/>
                    <a:cs typeface="+mn-cs"/>
                  </a:rPr>
                  <a:t>preliminary</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שיהום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המרחק (שוב </a:t>
            </a:r>
            <a:r>
              <a:rPr lang="he-IL" dirty="0" err="1"/>
              <a:t>האוקלידי</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r>
              <a:rPr lang="he-IL"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10k</a:t>
            </a:r>
            <a:r>
              <a:rPr lang="he-IL" dirty="0"/>
              <a:t> מצבי מזג אוויר שונים הוגרלו לפי התדירויות שחושבו (כרגע רק ממש הערכים הדיסקרטיים, לא רציף) יחד עם מצבים שונים של 5 המפעלים – בין 0 פליטה לפליטה פי 2 מהממוצע. קריאות במרחב הסימולציה חושבו עבור כל מצב. </a:t>
            </a:r>
          </a:p>
          <a:p>
            <a:pPr marL="0" algn="r" defTabSz="914400" rtl="1" eaLnBrk="1" latinLnBrk="0" hangingPunct="1"/>
            <a:r>
              <a:rPr lang="he-IL" dirty="0"/>
              <a:t>עבור הפתרון האופטימלי לכל מספר של חיישנים (מ2 ועד 50) חושבו ערכי ה-PED (ממוצע המינימום מכל קטגוריה). ערכים אלו הושוו לערכים של פתרון רנדומלי. באיור רואים השוואה אחת של הפתרון האופטימלי לרנדומלי. כל נקודה היא מצב שהוגרל. לכן בכל </a:t>
            </a:r>
            <a:r>
              <a:rPr lang="he-IL" dirty="0" err="1"/>
              <a:t>בוקספלוט</a:t>
            </a:r>
            <a:r>
              <a:rPr lang="he-IL" dirty="0"/>
              <a:t> יש </a:t>
            </a:r>
            <a:r>
              <a:rPr lang="en-US" dirty="0"/>
              <a:t>10k</a:t>
            </a:r>
            <a:r>
              <a:rPr lang="he-IL" dirty="0"/>
              <a:t> נקודות. </a:t>
            </a:r>
          </a:p>
          <a:p>
            <a:pPr marL="0" algn="r" defTabSz="914400" rtl="1" eaLnBrk="1" latinLnBrk="0" hangingPunct="1"/>
            <a:endParaRPr lang="he-IL" dirty="0"/>
          </a:p>
          <a:p>
            <a:pPr marL="0" algn="r" defTabSz="914400" rtl="1" eaLnBrk="1" latinLnBrk="0" hangingPunct="1"/>
            <a:r>
              <a:rPr lang="he-IL" dirty="0"/>
              <a:t>ההשוואה הזאת נעשתה 100 פעמים (100 פתרונות רנדומליים הומצאו לכל מספר חיישנים מ-2 עד 50</a:t>
            </a:r>
            <a:r>
              <a:rPr lang="en-US" dirty="0"/>
              <a:t>(</a:t>
            </a:r>
            <a:r>
              <a:rPr lang="he-IL" dirty="0"/>
              <a:t>. </a:t>
            </a:r>
          </a:p>
          <a:p>
            <a:pPr marL="0" algn="r" defTabSz="914400" rtl="1" eaLnBrk="1" latinLnBrk="0" hangingPunct="1"/>
            <a:r>
              <a:rPr lang="he-IL" dirty="0"/>
              <a:t>בכל פעם בדקנו מובהקות סטטיסטית בין ערכי ה-</a:t>
            </a:r>
            <a:r>
              <a:rPr lang="en-US" dirty="0"/>
              <a:t>PED</a:t>
            </a:r>
            <a:r>
              <a:rPr lang="he-IL" dirty="0"/>
              <a:t> של שתי האוכלוסיות בעזרת מבחן לא פרמטרי. במספר חיישנים גבוה (מעל 11?) – ב100% מהמקרים הפתרון האופטימלי נתן ערכי </a:t>
            </a:r>
            <a:r>
              <a:rPr lang="en-US" dirty="0"/>
              <a:t>PED</a:t>
            </a:r>
            <a:r>
              <a:rPr lang="he-IL" dirty="0"/>
              <a:t> גבוהים מהפתרון </a:t>
            </a:r>
            <a:r>
              <a:rPr lang="he-IL" dirty="0" err="1"/>
              <a:t>הרדנומלי</a:t>
            </a:r>
            <a:r>
              <a:rPr lang="he-IL" dirty="0"/>
              <a:t>. במספר חיישנים נמוך – יתכן והפתרון שניתן כאופטימלי אינו אופטימלי בכל המקרים </a:t>
            </a:r>
            <a:r>
              <a:rPr lang="he-IL" dirty="0" err="1"/>
              <a:t>שאיתגרנו</a:t>
            </a:r>
            <a:r>
              <a:rPr lang="he-IL" dirty="0"/>
              <a:t> איתם. </a:t>
            </a:r>
          </a:p>
          <a:p>
            <a:pPr marL="0" algn="r" defTabSz="914400" rtl="1" eaLnBrk="1" latinLnBrk="0" hangingPunct="1"/>
            <a:endParaRPr lang="he-IL" dirty="0"/>
          </a:p>
          <a:p>
            <a:pPr marL="0" algn="r" defTabSz="914400" rtl="1" eaLnBrk="1" latinLnBrk="0" hangingPunct="1"/>
            <a:r>
              <a:rPr lang="he-IL" dirty="0"/>
              <a:t>באיור השני אפשר לראות את:</a:t>
            </a:r>
          </a:p>
          <a:p>
            <a:pPr marL="228600" indent="-228600" algn="r" defTabSz="914400" rtl="1" eaLnBrk="1" latinLnBrk="0" hangingPunct="1">
              <a:buAutoNum type="arabicPeriod"/>
            </a:pPr>
            <a:r>
              <a:rPr lang="he-IL" dirty="0"/>
              <a:t>אחוז המקרים בהם לא ניתן לומר שמשמעותית ערכי ה-</a:t>
            </a:r>
            <a:r>
              <a:rPr lang="en-US" dirty="0"/>
              <a:t>PED</a:t>
            </a:r>
            <a:r>
              <a:rPr lang="he-IL" dirty="0"/>
              <a:t> של הפתרון האופטימלי גבוהים מערכי ה-</a:t>
            </a:r>
            <a:r>
              <a:rPr lang="en-US" dirty="0"/>
              <a:t>PED</a:t>
            </a:r>
            <a:r>
              <a:rPr lang="he-IL" dirty="0"/>
              <a:t> של פתרון רנדומלי. </a:t>
            </a:r>
          </a:p>
          <a:p>
            <a:pPr marL="228600" indent="-228600" algn="r" defTabSz="914400" rtl="1" eaLnBrk="1" latinLnBrk="0" hangingPunct="1">
              <a:buAutoNum type="arabicPeriod"/>
            </a:pPr>
            <a:r>
              <a:rPr lang="he-IL" dirty="0"/>
              <a:t>אחוז המקרים בהם הפתרון הרנדומלי נתן משמעותית ערכי PED גבוהים מהפתרון האופטימלי. </a:t>
            </a:r>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28427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495374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וכדי לייצר או לחזות מפות מפורטות של זיהום האוויר, יש כמה גישות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קודם כל למציאת המקורות בתהליך של </a:t>
            </a:r>
            <a:r>
              <a:rPr lang="en-US" dirty="0"/>
              <a:t>STE</a:t>
            </a:r>
            <a:r>
              <a:rPr lang="he-IL" dirty="0"/>
              <a:t>. בתהליך זה, מקורות שונים מוכנסים למודל דיספרסיה ומשחקים עם הפרמטרים שלהם עד שמקבלים את ההפרש הקטן ביותר בין המדידות בפועל ובין מה שחישב המודל.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a:t>
                </a:r>
                <a:r>
                  <a:rPr lang="he-IL" sz="1200" dirty="0" err="1">
                    <a:solidFill>
                      <a:srgbClr val="000000"/>
                    </a:solidFill>
                    <a:latin typeface="DaunPenh" pitchFamily="2" charset="0"/>
                    <a:cs typeface="DaunPenh" pitchFamily="2" charset="0"/>
                  </a:rPr>
                  <a:t>אנפיהארד</a:t>
                </a:r>
                <a:r>
                  <a:rPr lang="he-IL" sz="1200" dirty="0">
                    <a:solidFill>
                      <a:srgbClr val="000000"/>
                    </a:solidFill>
                    <a:latin typeface="DaunPenh" pitchFamily="2" charset="0"/>
                    <a:cs typeface="DaunPenh" pitchFamily="2" charset="0"/>
                  </a:rPr>
                  <a:t> – כלומר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0" algn="r" defTabSz="914400" rtl="1" eaLnBrk="1" latinLnBrk="0" hangingPunct="1"/>
                <a:endParaRPr lang="he-IL" dirty="0"/>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algn="r" rtl="1"/>
            <a:endParaRPr lang="he-IL" sz="1200" dirty="0">
              <a:latin typeface="DaunPenh" pitchFamily="2" charset="0"/>
              <a:cs typeface="DaunPenh" pitchFamily="2" charset="0"/>
            </a:endParaRPr>
          </a:p>
          <a:p>
            <a:pPr algn="r" rtl="1"/>
            <a:endParaRPr lang="he-IL" sz="1200" dirty="0">
              <a:latin typeface="DaunPenh" pitchFamily="2" charset="0"/>
              <a:cs typeface="DaunPenh" pitchFamily="2" charset="0"/>
            </a:endParaRP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?.9.2019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400657"/>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128016" y="4301485"/>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301485"/>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summary</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7891342" y="3227796"/>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9775260" y="3243244"/>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8835546" y="1592611"/>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265066" y="1446401"/>
            <a:ext cx="7346730" cy="5293757"/>
          </a:xfrm>
          <a:prstGeom prst="rect">
            <a:avLst/>
          </a:prstGeom>
        </p:spPr>
        <p:txBody>
          <a:bodyPr wrap="square">
            <a:spAutoFit/>
          </a:bodyPr>
          <a:lstStyle/>
          <a:p>
            <a:pPr algn="just"/>
            <a:r>
              <a:rPr lang="en-US" sz="3000" b="0" i="0" dirty="0">
                <a:latin typeface="DaunPenh" pitchFamily="2" charset="0"/>
                <a:cs typeface="DaunPenh" pitchFamily="2" charset="0"/>
              </a:rPr>
              <a:t>Run a dispersion model for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(we know their locations and </a:t>
            </a:r>
            <a:r>
              <a:rPr lang="en-US" sz="3000" b="1" dirty="0">
                <a:latin typeface="DaunPenh" pitchFamily="2" charset="0"/>
                <a:cs typeface="DaunPenh" pitchFamily="2" charset="0"/>
              </a:rPr>
              <a:t>average</a:t>
            </a:r>
            <a:r>
              <a:rPr lang="en-US" sz="3000" dirty="0">
                <a:latin typeface="DaunPenh" pitchFamily="2" charset="0"/>
                <a:cs typeface="DaunPenh" pitchFamily="2" charset="0"/>
              </a:rPr>
              <a:t> emission rates, but not their q(t))</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locations exist. Calculate concentrations of pollutant </a:t>
            </a:r>
            <a:r>
              <a:rPr lang="en-US" sz="3200" b="1" dirty="0">
                <a:latin typeface="DaunPenh" pitchFamily="2" charset="0"/>
                <a:cs typeface="DaunPenh" pitchFamily="2" charset="0"/>
              </a:rPr>
              <a:t>Z</a:t>
            </a:r>
            <a:r>
              <a:rPr lang="en-US" sz="3000" dirty="0">
                <a:latin typeface="DaunPenh" pitchFamily="2" charset="0"/>
                <a:cs typeface="DaunPenh" pitchFamily="2" charset="0"/>
              </a:rPr>
              <a:t> in each of these locations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a:p>
            <a:pPr algn="just"/>
            <a:endParaRPr lang="en-US" sz="3000" dirty="0">
              <a:latin typeface="DaunPenh" pitchFamily="2" charset="0"/>
              <a:cs typeface="DaunPenh" pitchFamily="2" charset="0"/>
            </a:endParaRPr>
          </a:p>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number of sensors</a:t>
            </a:r>
            <a:r>
              <a:rPr lang="en-US" sz="3000" dirty="0">
                <a:latin typeface="DaunPenh" pitchFamily="2" charset="0"/>
                <a:cs typeface="DaunPenh" pitchFamily="2" charset="0"/>
              </a:rPr>
              <a:t>)</a:t>
            </a:r>
          </a:p>
        </p:txBody>
      </p:sp>
    </p:spTree>
    <p:extLst>
      <p:ext uri="{BB962C8B-B14F-4D97-AF65-F5344CB8AC3E}">
        <p14:creationId xmlns:p14="http://schemas.microsoft.com/office/powerpoint/2010/main" val="15307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What is </a:t>
            </a:r>
            <a:r>
              <a:rPr lang="en-US" sz="7200" dirty="0">
                <a:solidFill>
                  <a:srgbClr val="E94C00"/>
                </a:solidFill>
                <a:latin typeface="DaunPenh" pitchFamily="2" charset="0"/>
                <a:cs typeface="DaunPenh" pitchFamily="2" charset="0"/>
              </a:rPr>
              <a:t>PED </a:t>
            </a:r>
            <a:r>
              <a:rPr lang="en-US" sz="7200" dirty="0">
                <a:solidFill>
                  <a:schemeClr val="tx1">
                    <a:lumMod val="85000"/>
                    <a:lumOff val="15000"/>
                  </a:schemeClr>
                </a:solidFill>
                <a:latin typeface="DaunPenh" pitchFamily="2" charset="0"/>
                <a:cs typeface="DaunPenh" pitchFamily="2" charset="0"/>
              </a:rPr>
              <a:t>?</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542544" y="1708081"/>
                <a:ext cx="10811256"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542544" y="1708081"/>
                <a:ext cx="10811256" cy="4351338"/>
              </a:xfrm>
              <a:blipFill>
                <a:blip r:embed="rId3"/>
                <a:stretch>
                  <a:fillRect l="-1291" t="-2035" r="-117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5987023-3572-7A4E-9631-C8E2A446D10E}"/>
                  </a:ext>
                </a:extLst>
              </p:cNvPr>
              <p:cNvSpPr/>
              <p:nvPr/>
            </p:nvSpPr>
            <p:spPr>
              <a:xfrm>
                <a:off x="838201" y="4087052"/>
                <a:ext cx="10811255" cy="1314912"/>
              </a:xfrm>
              <a:prstGeom prst="rect">
                <a:avLst/>
              </a:prstGeom>
            </p:spPr>
            <p:txBody>
              <a:bodyPr wrap="square">
                <a:spAutoFit/>
              </a:bodyPr>
              <a:lstStyle/>
              <a:p>
                <a:r>
                  <a:rPr lang="en-US" sz="3200" b="1" u="sng" dirty="0">
                    <a:latin typeface="DaunPenh" pitchFamily="2" charset="0"/>
                    <a:cs typeface="DaunPenh" pitchFamily="2" charset="0"/>
                  </a:rPr>
                  <a:t>Objective 1: </a:t>
                </a:r>
                <a:r>
                  <a:rPr lang="en-US" sz="3200" b="1" dirty="0">
                    <a:latin typeface="DaunPenh" pitchFamily="2" charset="0"/>
                    <a:cs typeface="DaunPenh" pitchFamily="2" charset="0"/>
                  </a:rPr>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Ψ</m:t>
                        </m:r>
                      </m:e>
                      <m:sub>
                        <m:r>
                          <a:rPr lang="en-US" sz="2800">
                            <a:latin typeface="Cambria Math" panose="02040503050406030204" pitchFamily="18" charset="0"/>
                          </a:rPr>
                          <m:t>#</m:t>
                        </m:r>
                        <m:r>
                          <m:rPr>
                            <m:sty m:val="p"/>
                          </m:rPr>
                          <a:rPr lang="en-US" sz="2800">
                            <a:latin typeface="Cambria Math" panose="02040503050406030204" pitchFamily="18" charset="0"/>
                          </a:rPr>
                          <m:t>r</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lim>
                            </m:limLow>
                          </m:fName>
                          <m:e>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m:t>
                                </m:r>
                              </m:e>
                            </m:d>
                          </m:e>
                        </m:func>
                      </m:e>
                      <m:sub>
                        <m:r>
                          <a:rPr lang="en-US" sz="2800">
                            <a:latin typeface="Cambria Math" panose="02040503050406030204" pitchFamily="18" charset="0"/>
                          </a:rPr>
                          <m:t> </m:t>
                        </m:r>
                      </m:sub>
                    </m:sSub>
                  </m:oMath>
                </a14:m>
                <a:r>
                  <a:rPr lang="en-US" sz="3200" b="1" dirty="0">
                    <a:latin typeface="DaunPenh" pitchFamily="2" charset="0"/>
                    <a:cs typeface="DaunPenh" pitchFamily="2" charset="0"/>
                  </a:rPr>
                  <a:t>          </a:t>
                </a:r>
                <a:r>
                  <a:rPr lang="en-US" sz="3200" b="1" u="sng" dirty="0">
                    <a:latin typeface="DaunPenh" pitchFamily="2" charset="0"/>
                    <a:cs typeface="DaunPenh" pitchFamily="2" charset="0"/>
                  </a:rPr>
                  <a:t>Objective 2:</a:t>
                </a:r>
                <a:r>
                  <a:rPr lang="en-US" sz="3200" b="1" dirty="0">
                    <a:latin typeface="DaunPenh" pitchFamily="2" charset="0"/>
                    <a:cs typeface="DaunPenh" pitchFamily="2" charset="0"/>
                  </a:rPr>
                  <a:t>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Ψ</m:t>
                        </m:r>
                      </m:e>
                      <m:sub>
                        <m:r>
                          <m:rPr>
                            <m:sty m:val="p"/>
                          </m:rPr>
                          <a:rPr lang="en-US" sz="3200">
                            <a:latin typeface="Cambria Math" panose="02040503050406030204" pitchFamily="18" charset="0"/>
                          </a:rPr>
                          <m:t>PED</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r>
                                  <a:rPr lang="en-US" sz="3200">
                                    <a:latin typeface="Cambria Math" panose="02040503050406030204" pitchFamily="18" charset="0"/>
                                  </a:rPr>
                                  <m:t>{</m:t>
                                </m:r>
                              </m:e>
                              <m:lim>
                                <m:r>
                                  <a:rPr lang="en-US" sz="3200" i="1">
                                    <a:latin typeface="Cambria Math" panose="02040503050406030204" pitchFamily="18" charset="0"/>
                                  </a:rPr>
                                  <m:t> </m:t>
                                </m:r>
                              </m:lim>
                            </m:limLow>
                          </m:fName>
                          <m:e>
                            <m:r>
                              <a:rPr lang="en-US" sz="3200" i="1">
                                <a:latin typeface="Cambria Math" panose="02040503050406030204" pitchFamily="18" charset="0"/>
                              </a:rPr>
                              <m:t>𝑃𝐸𝐷</m:t>
                            </m:r>
                            <m:r>
                              <a:rPr lang="en-US" sz="3200" i="1">
                                <a:latin typeface="Cambria Math" panose="02040503050406030204" pitchFamily="18" charset="0"/>
                              </a:rPr>
                              <m:t>}</m:t>
                            </m:r>
                          </m:e>
                        </m:func>
                      </m:e>
                      <m:sub>
                        <m:r>
                          <a:rPr lang="en-US" sz="3200">
                            <a:latin typeface="Cambria Math" panose="02040503050406030204" pitchFamily="18" charset="0"/>
                          </a:rPr>
                          <m:t> </m:t>
                        </m:r>
                      </m:sub>
                    </m:sSub>
                  </m:oMath>
                </a14:m>
                <a:endParaRPr lang="en-US" sz="3200" b="1" dirty="0">
                  <a:latin typeface="DaunPenh" pitchFamily="2" charset="0"/>
                  <a:cs typeface="DaunPenh" pitchFamily="2" charset="0"/>
                </a:endParaRPr>
              </a:p>
              <a:p>
                <a:endParaRPr lang="en-US" sz="3200" b="1" dirty="0">
                  <a:latin typeface="DaunPenh" pitchFamily="2" charset="0"/>
                  <a:cs typeface="DaunPenh" pitchFamily="2" charset="0"/>
                </a:endParaRPr>
              </a:p>
            </p:txBody>
          </p:sp>
        </mc:Choice>
        <mc:Fallback>
          <p:sp>
            <p:nvSpPr>
              <p:cNvPr id="8" name="Rectangle 7">
                <a:extLst>
                  <a:ext uri="{FF2B5EF4-FFF2-40B4-BE49-F238E27FC236}">
                    <a16:creationId xmlns:a16="http://schemas.microsoft.com/office/drawing/2014/main" id="{D5987023-3572-7A4E-9631-C8E2A446D10E}"/>
                  </a:ext>
                </a:extLst>
              </p:cNvPr>
              <p:cNvSpPr>
                <a:spLocks noRot="1" noChangeAspect="1" noMove="1" noResize="1" noEditPoints="1" noAdjustHandles="1" noChangeArrowheads="1" noChangeShapeType="1" noTextEdit="1"/>
              </p:cNvSpPr>
              <p:nvPr/>
            </p:nvSpPr>
            <p:spPr>
              <a:xfrm>
                <a:off x="838201" y="4087052"/>
                <a:ext cx="10811255" cy="1314912"/>
              </a:xfrm>
              <a:prstGeom prst="rect">
                <a:avLst/>
              </a:prstGeom>
              <a:blipFill>
                <a:blip r:embed="rId4"/>
                <a:stretch>
                  <a:fillRect l="-1408"/>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BD5EE67-5EF2-E642-9F49-21A7D627B7D5}"/>
              </a:ext>
            </a:extLst>
          </p:cNvPr>
          <p:cNvGrpSpPr/>
          <p:nvPr/>
        </p:nvGrpSpPr>
        <p:grpSpPr>
          <a:xfrm>
            <a:off x="6451104" y="4697268"/>
            <a:ext cx="5823774" cy="1172385"/>
            <a:chOff x="6451104" y="4697268"/>
            <a:chExt cx="5823774" cy="1172385"/>
          </a:xfrm>
        </p:grpSpPr>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6ACB24B-CD95-9541-9996-94F5505CB942}"/>
                    </a:ext>
                  </a:extLst>
                </p:cNvPr>
                <p:cNvSpPr/>
                <p:nvPr/>
              </p:nvSpPr>
              <p:spPr>
                <a:xfrm>
                  <a:off x="6451104" y="5382853"/>
                  <a:ext cx="5823774" cy="486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m:ctrlPr>
                          </m:sSubPr>
                          <m:e>
                            <m:func>
                              <m:funcPr>
                                <m:ctrlPr>
                                  <a:rPr lang="en-US" sz="2000" i="1"/>
                                </m:ctrlPr>
                              </m:funcPr>
                              <m:fName>
                                <m:r>
                                  <m:rPr>
                                    <m:sty m:val="p"/>
                                  </m:rPr>
                                  <a:rPr lang="en-US" sz="2000"/>
                                  <m:t>max</m:t>
                                </m:r>
                                <m:r>
                                  <a:rPr lang="en-US" sz="2000"/>
                                  <m:t>{</m:t>
                                </m:r>
                              </m:fName>
                              <m:e>
                                <m:sSup>
                                  <m:sSupPr>
                                    <m:ctrlPr>
                                      <a:rPr lang="en-US" sz="2000" i="1"/>
                                    </m:ctrlPr>
                                  </m:sSupPr>
                                  <m:e>
                                    <m:r>
                                      <m:rPr>
                                        <m:sty m:val="p"/>
                                      </m:rPr>
                                      <a:rPr lang="en-US" sz="2000"/>
                                      <m:t>x</m:t>
                                    </m:r>
                                  </m:e>
                                  <m:sup>
                                    <m:r>
                                      <m:rPr>
                                        <m:sty m:val="p"/>
                                      </m:rPr>
                                      <a:rPr lang="en-US" sz="2000"/>
                                      <m:t>th</m:t>
                                    </m:r>
                                  </m:sup>
                                </m:sSup>
                                <m:r>
                                  <a:rPr lang="en-US" sz="2000"/>
                                  <m:t> </m:t>
                                </m:r>
                                <m:r>
                                  <m:rPr>
                                    <m:sty m:val="p"/>
                                  </m:rPr>
                                  <a:rPr lang="en-US" sz="2000"/>
                                  <m:t>percentile</m:t>
                                </m:r>
                                <m:r>
                                  <a:rPr lang="en-US" sz="2000"/>
                                  <m:t>(</m:t>
                                </m:r>
                                <m:sSub>
                                  <m:sSubPr>
                                    <m:ctrlPr>
                                      <a:rPr lang="en-US" sz="2000" i="1"/>
                                    </m:ctrlPr>
                                  </m:sSubPr>
                                  <m:e>
                                    <m:r>
                                      <m:rPr>
                                        <m:sty m:val="p"/>
                                      </m:rPr>
                                      <a:rPr lang="en-US" sz="2000"/>
                                      <m:t>PED</m:t>
                                    </m:r>
                                  </m:e>
                                  <m:sub>
                                    <m:sSup>
                                      <m:sSupPr>
                                        <m:ctrlPr>
                                          <a:rPr lang="en-US" sz="2000" i="1"/>
                                        </m:ctrlPr>
                                      </m:sSupPr>
                                      <m:e>
                                        <m:r>
                                          <a:rPr lang="en-US" sz="2000"/>
                                          <m:t>{</m:t>
                                        </m:r>
                                        <m:r>
                                          <m:rPr>
                                            <m:sty m:val="p"/>
                                          </m:rPr>
                                          <a:rPr lang="en-US" sz="2000"/>
                                          <m:t>S</m:t>
                                        </m:r>
                                      </m:e>
                                      <m:sup>
                                        <m:r>
                                          <a:rPr lang="en-US" sz="2000" i="1"/>
                                          <m:t>′</m:t>
                                        </m:r>
                                      </m:sup>
                                    </m:sSup>
                                    <m:r>
                                      <a:rPr lang="en-US" sz="2000"/>
                                      <m:t>},</m:t>
                                    </m:r>
                                    <m:d>
                                      <m:dPr>
                                        <m:begChr m:val="{"/>
                                        <m:endChr m:val="}"/>
                                        <m:ctrlPr>
                                          <a:rPr lang="en-US" sz="2000" i="1"/>
                                        </m:ctrlPr>
                                      </m:dPr>
                                      <m:e>
                                        <m:sSup>
                                          <m:sSupPr>
                                            <m:ctrlPr>
                                              <a:rPr lang="en-US" sz="2000" i="1"/>
                                            </m:ctrlPr>
                                          </m:sSupPr>
                                          <m:e>
                                            <m:r>
                                              <m:rPr>
                                                <m:sty m:val="p"/>
                                              </m:rPr>
                                              <a:rPr lang="en-US" sz="2000"/>
                                              <m:t>S</m:t>
                                            </m:r>
                                          </m:e>
                                          <m:sup>
                                            <m:r>
                                              <a:rPr lang="en-US" sz="2000" i="1"/>
                                              <m:t>′′</m:t>
                                            </m:r>
                                          </m:sup>
                                        </m:sSup>
                                      </m:e>
                                    </m:d>
                                  </m:sub>
                                </m:sSub>
                                <m:r>
                                  <a:rPr lang="en-US" sz="2000"/>
                                  <m:t>)}</m:t>
                                </m:r>
                              </m:e>
                            </m:func>
                          </m:e>
                          <m:sub>
                            <m:r>
                              <a:rPr lang="en-US" sz="2000"/>
                              <m:t> </m:t>
                            </m:r>
                          </m:sub>
                        </m:sSub>
                      </m:oMath>
                    </m:oMathPara>
                  </a14:m>
                  <a:endParaRPr lang="en-US" sz="2000" dirty="0"/>
                </a:p>
              </p:txBody>
            </p:sp>
          </mc:Choice>
          <mc:Fallback>
            <p:sp>
              <p:nvSpPr>
                <p:cNvPr id="10" name="Rectangle 9">
                  <a:extLst>
                    <a:ext uri="{FF2B5EF4-FFF2-40B4-BE49-F238E27FC236}">
                      <a16:creationId xmlns:a16="http://schemas.microsoft.com/office/drawing/2014/main" id="{D6ACB24B-CD95-9541-9996-94F5505CB942}"/>
                    </a:ext>
                  </a:extLst>
                </p:cNvPr>
                <p:cNvSpPr>
                  <a:spLocks noRot="1" noChangeAspect="1" noMove="1" noResize="1" noEditPoints="1" noAdjustHandles="1" noChangeArrowheads="1" noChangeShapeType="1" noTextEdit="1"/>
                </p:cNvSpPr>
                <p:nvPr/>
              </p:nvSpPr>
              <p:spPr>
                <a:xfrm>
                  <a:off x="6451104" y="5382853"/>
                  <a:ext cx="5823774" cy="486800"/>
                </a:xfrm>
                <a:prstGeom prst="rect">
                  <a:avLst/>
                </a:prstGeom>
                <a:blipFill>
                  <a:blip r:embed="rId5"/>
                  <a:stretch>
                    <a:fillRect b="-769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A9BC10C-9554-0C46-8D24-8D696B8F8A68}"/>
                </a:ext>
              </a:extLst>
            </p:cNvPr>
            <p:cNvCxnSpPr>
              <a:cxnSpLocks/>
            </p:cNvCxnSpPr>
            <p:nvPr/>
          </p:nvCxnSpPr>
          <p:spPr>
            <a:xfrm>
              <a:off x="9188955" y="4697268"/>
              <a:ext cx="427485" cy="617647"/>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067A793-5FB7-F24C-8421-BC83D531238F}"/>
              </a:ext>
            </a:extLst>
          </p:cNvPr>
          <p:cNvGrpSpPr/>
          <p:nvPr/>
        </p:nvGrpSpPr>
        <p:grpSpPr>
          <a:xfrm>
            <a:off x="223095" y="4700372"/>
            <a:ext cx="8973660" cy="2018893"/>
            <a:chOff x="223095" y="4700372"/>
            <a:chExt cx="8973660" cy="2018893"/>
          </a:xfrm>
        </p:grpSpPr>
        <p:grpSp>
          <p:nvGrpSpPr>
            <p:cNvPr id="23" name="Group 22">
              <a:extLst>
                <a:ext uri="{FF2B5EF4-FFF2-40B4-BE49-F238E27FC236}">
                  <a16:creationId xmlns:a16="http://schemas.microsoft.com/office/drawing/2014/main" id="{AE2DB300-EBBA-0240-8817-A7D911F6BE99}"/>
                </a:ext>
              </a:extLst>
            </p:cNvPr>
            <p:cNvGrpSpPr/>
            <p:nvPr/>
          </p:nvGrpSpPr>
          <p:grpSpPr>
            <a:xfrm>
              <a:off x="895696" y="4700372"/>
              <a:ext cx="8301059" cy="1291109"/>
              <a:chOff x="895696" y="4700372"/>
              <a:chExt cx="8301059" cy="1291109"/>
            </a:xfrm>
          </p:grpSpPr>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896546A-887F-2F46-8A0D-1EFAEDC4528D}"/>
                      </a:ext>
                    </a:extLst>
                  </p:cNvPr>
                  <p:cNvSpPr/>
                  <p:nvPr/>
                </p:nvSpPr>
                <p:spPr>
                  <a:xfrm>
                    <a:off x="895696" y="5175552"/>
                    <a:ext cx="5755037" cy="815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9896546A-887F-2F46-8A0D-1EFAEDC4528D}"/>
                      </a:ext>
                    </a:extLst>
                  </p:cNvPr>
                  <p:cNvSpPr>
                    <a:spLocks noRot="1" noChangeAspect="1" noMove="1" noResize="1" noEditPoints="1" noAdjustHandles="1" noChangeArrowheads="1" noChangeShapeType="1" noTextEdit="1"/>
                  </p:cNvSpPr>
                  <p:nvPr/>
                </p:nvSpPr>
                <p:spPr>
                  <a:xfrm>
                    <a:off x="895696" y="5175552"/>
                    <a:ext cx="5755037" cy="815929"/>
                  </a:xfrm>
                  <a:prstGeom prst="rect">
                    <a:avLst/>
                  </a:prstGeom>
                  <a:blipFill>
                    <a:blip r:embed="rId6"/>
                    <a:stretch>
                      <a:fillRect t="-56250" b="-4062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C53F564-C804-944F-A1FB-2C0B5BA0F637}"/>
                  </a:ext>
                </a:extLst>
              </p:cNvPr>
              <p:cNvCxnSpPr>
                <a:cxnSpLocks/>
              </p:cNvCxnSpPr>
              <p:nvPr/>
            </p:nvCxnSpPr>
            <p:spPr>
              <a:xfrm flipH="1">
                <a:off x="6451104" y="4700372"/>
                <a:ext cx="2745651" cy="543761"/>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2EBFA67D-2722-6E41-90E8-FF98604FE739}"/>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 Pair Categories </a:t>
              </a:r>
              <a:endParaRPr lang="en-US" dirty="0"/>
            </a:p>
          </p:txBody>
        </p:sp>
      </p:grpSp>
    </p:spTree>
    <p:extLst>
      <p:ext uri="{BB962C8B-B14F-4D97-AF65-F5344CB8AC3E}">
        <p14:creationId xmlns:p14="http://schemas.microsoft.com/office/powerpoint/2010/main" val="8391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17</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1604492" y="1077066"/>
            <a:ext cx="10570255" cy="5206674"/>
            <a:chOff x="1101760" y="1414126"/>
            <a:chExt cx="1057025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1101760" y="1414126"/>
              <a:ext cx="10570255" cy="5206674"/>
              <a:chOff x="292831" y="1793950"/>
              <a:chExt cx="10570255" cy="5206674"/>
            </a:xfrm>
          </p:grpSpPr>
          <p:grpSp>
            <p:nvGrpSpPr>
              <p:cNvPr id="5" name="Group 4">
                <a:extLst>
                  <a:ext uri="{FF2B5EF4-FFF2-40B4-BE49-F238E27FC236}">
                    <a16:creationId xmlns:a16="http://schemas.microsoft.com/office/drawing/2014/main" id="{112078CE-CDEB-4541-8907-4CF6701D025C}"/>
                  </a:ext>
                </a:extLst>
              </p:cNvPr>
              <p:cNvGrpSpPr/>
              <p:nvPr/>
            </p:nvGrpSpPr>
            <p:grpSpPr>
              <a:xfrm>
                <a:off x="292831" y="2011719"/>
                <a:ext cx="10570255" cy="4988905"/>
                <a:chOff x="-167876" y="-107403"/>
                <a:chExt cx="10325963" cy="4848693"/>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3832148" y="-107403"/>
                  <a:ext cx="6325939" cy="4848693"/>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67876" y="976516"/>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73192" y="2435906"/>
                <a:ext cx="2208328" cy="1692610"/>
                <a:chOff x="6710040" y="1127099"/>
                <a:chExt cx="2208328" cy="169261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710040" y="1127099"/>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19</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595880" y="1027146"/>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859861" y="1413689"/>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a:solidFill>
                  <a:schemeClr val="tx1">
                    <a:lumMod val="85000"/>
                    <a:lumOff val="15000"/>
                  </a:schemeClr>
                </a:solidFill>
                <a:latin typeface="DaunPenh" pitchFamily="2" charset="0"/>
                <a:ea typeface="+mj-ea"/>
                <a:cs typeface="DaunPenh" pitchFamily="2" charset="0"/>
              </a:rPr>
              <a:t>NO</a:t>
            </a:r>
            <a:r>
              <a:rPr lang="en-US" sz="2600" baseline="-25000" dirty="0">
                <a:solidFill>
                  <a:schemeClr val="tx1">
                    <a:lumMod val="85000"/>
                    <a:lumOff val="15000"/>
                  </a:schemeClr>
                </a:solidFill>
                <a:latin typeface="DaunPenh" pitchFamily="2" charset="0"/>
                <a:ea typeface="+mj-ea"/>
                <a:cs typeface="DaunPenh" pitchFamily="2" charset="0"/>
              </a:rPr>
              <a:t>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VOCs,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a:blip r:embed="rId3"/>
          <a:srcRect/>
          <a:stretch/>
        </p:blipFill>
        <p:spPr bwMode="auto">
          <a:xfrm>
            <a:off x="1308451" y="1890214"/>
            <a:ext cx="9575097" cy="3820464"/>
          </a:xfrm>
          <a:prstGeom prst="rect">
            <a:avLst/>
          </a:prstGeom>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5623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464102" y="1797046"/>
            <a:ext cx="6292995" cy="4848224"/>
          </a:xfrm>
        </p:spPr>
      </p:pic>
      <p:sp>
        <p:nvSpPr>
          <p:cNvPr id="19" name="TextBox 18">
            <a:extLst>
              <a:ext uri="{FF2B5EF4-FFF2-40B4-BE49-F238E27FC236}">
                <a16:creationId xmlns:a16="http://schemas.microsoft.com/office/drawing/2014/main" id="{5F6C3947-2390-604B-9849-2FCEA2794E28}"/>
              </a:ext>
            </a:extLst>
          </p:cNvPr>
          <p:cNvSpPr txBox="1"/>
          <p:nvPr/>
        </p:nvSpPr>
        <p:spPr>
          <a:xfrm>
            <a:off x="5778553" y="976885"/>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Solution for 15 sensors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pic>
        <p:nvPicPr>
          <p:cNvPr id="5" name="Picture 4">
            <a:extLst>
              <a:ext uri="{FF2B5EF4-FFF2-40B4-BE49-F238E27FC236}">
                <a16:creationId xmlns:a16="http://schemas.microsoft.com/office/drawing/2014/main" id="{164A16B7-331A-EC4F-93D4-17EA5298F02D}"/>
              </a:ext>
            </a:extLst>
          </p:cNvPr>
          <p:cNvPicPr>
            <a:picLocks noChangeAspect="1"/>
          </p:cNvPicPr>
          <p:nvPr/>
        </p:nvPicPr>
        <p:blipFill rotWithShape="1">
          <a:blip r:embed="rId4"/>
          <a:srcRect l="3150" t="1917" r="4334" b="2705"/>
          <a:stretch/>
        </p:blipFill>
        <p:spPr>
          <a:xfrm>
            <a:off x="138810" y="1834786"/>
            <a:ext cx="11279486" cy="4651362"/>
          </a:xfrm>
          <a:prstGeom prst="rect">
            <a:avLst/>
          </a:prstGeom>
        </p:spPr>
      </p:pic>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01C0391-AF7E-3142-A7CC-621BC891B6A0}"/>
              </a:ext>
            </a:extLst>
          </p:cNvPr>
          <p:cNvPicPr>
            <a:picLocks noChangeAspect="1"/>
          </p:cNvPicPr>
          <p:nvPr/>
        </p:nvPicPr>
        <p:blipFill>
          <a:blip r:embed="rId3"/>
          <a:srcRect/>
          <a:stretch/>
        </p:blipFill>
        <p:spPr>
          <a:xfrm>
            <a:off x="5623684" y="1168279"/>
            <a:ext cx="6242180" cy="5201816"/>
          </a:xfrm>
          <a:prstGeom prst="rect">
            <a:avLst/>
          </a:prstGeo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BA3D07"/>
                </a:solidFill>
                <a:latin typeface="DaunPenh" pitchFamily="2" charset="0"/>
                <a:cs typeface="DaunPenh" pitchFamily="2" charset="0"/>
              </a:rPr>
              <a:t>Red</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4019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0" name="Picture 9">
            <a:extLst>
              <a:ext uri="{FF2B5EF4-FFF2-40B4-BE49-F238E27FC236}">
                <a16:creationId xmlns:a16="http://schemas.microsoft.com/office/drawing/2014/main" id="{72866BA7-C3B2-BF4E-AF06-7BD979479626}"/>
              </a:ext>
            </a:extLst>
          </p:cNvPr>
          <p:cNvPicPr>
            <a:picLocks noChangeAspect="1"/>
          </p:cNvPicPr>
          <p:nvPr/>
        </p:nvPicPr>
        <p:blipFill rotWithShape="1">
          <a:blip r:embed="rId3"/>
          <a:srcRect l="6875" t="7416" r="6875" b="-575"/>
          <a:stretch/>
        </p:blipFill>
        <p:spPr>
          <a:xfrm>
            <a:off x="443372" y="1439258"/>
            <a:ext cx="11422492" cy="4712210"/>
          </a:xfrm>
          <a:prstGeom prst="rect">
            <a:avLst/>
          </a:prstGeom>
        </p:spPr>
      </p:pic>
    </p:spTree>
    <p:extLst>
      <p:ext uri="{BB962C8B-B14F-4D97-AF65-F5344CB8AC3E}">
        <p14:creationId xmlns:p14="http://schemas.microsoft.com/office/powerpoint/2010/main" val="2612516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3545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42670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335958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30</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31</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2378678710"/>
              </p:ext>
            </p:extLst>
          </p:nvPr>
        </p:nvGraphicFramePr>
        <p:xfrm>
          <a:off x="999545"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507" y="889660"/>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8038434" y="2147234"/>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1696877" y="2093836"/>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5172258" y="2116689"/>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46596" y="2582607"/>
            <a:ext cx="8997104" cy="2967008"/>
            <a:chOff x="1439076" y="2595494"/>
            <a:chExt cx="8997104" cy="2967008"/>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3">
              <a:alphaModFix amt="54000"/>
            </a:blip>
            <a:stretch>
              <a:fillRect/>
            </a:stretch>
          </p:blipFill>
          <p:spPr>
            <a:xfrm>
              <a:off x="1439076" y="2610522"/>
              <a:ext cx="2993600" cy="2951980"/>
            </a:xfrm>
            <a:prstGeom prst="ellipse">
              <a:avLst/>
            </a:prstGeom>
          </p:spPr>
        </p:pic>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31689" y="3280704"/>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75981"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36668</TotalTime>
  <Words>5002</Words>
  <Application>Microsoft Macintosh PowerPoint</Application>
  <PresentationFormat>Widescreen</PresentationFormat>
  <Paragraphs>491</Paragraphs>
  <Slides>33</Slides>
  <Notes>32</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assumptions</vt:lpstr>
      <vt:lpstr>Meteorology</vt:lpstr>
      <vt:lpstr>Multi-objective optimization</vt:lpstr>
      <vt:lpstr>Borg MOEA</vt:lpstr>
      <vt:lpstr>Methods - summary</vt:lpstr>
      <vt:lpstr>What is PED ?</vt:lpstr>
      <vt:lpstr>Data used in the simulation</vt:lpstr>
      <vt:lpstr>Simulation setup</vt:lpstr>
      <vt:lpstr>Optimization run</vt:lpstr>
      <vt:lpstr>Obtained solutions</vt:lpstr>
      <vt:lpstr>Obtained solutions</vt:lpstr>
      <vt:lpstr>Initial evaluation</vt:lpstr>
      <vt:lpstr>Initial evaluation</vt:lpstr>
      <vt:lpstr>Are optimal solutions better than random solutions ? </vt:lpstr>
      <vt:lpstr>Summary and future research plan</vt:lpstr>
      <vt:lpstr>Summary and future work</vt:lpstr>
      <vt:lpstr>References</vt:lpstr>
      <vt:lpstr>PowerPoint Presentation</vt:lpstr>
      <vt:lpstr>PowerPoint Presentation</vt:lpstr>
      <vt:lpstr>Evolutionary Algorithms</vt:lpstr>
      <vt:lpstr>Problem formulation - notation</vt:lpstr>
      <vt:lpstr>Problem formulation - PED</vt:lpstr>
      <vt:lpstr>Problem formulation -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1238</cp:revision>
  <dcterms:created xsi:type="dcterms:W3CDTF">2019-07-31T12:43:44Z</dcterms:created>
  <dcterms:modified xsi:type="dcterms:W3CDTF">2019-09-03T08:32:56Z</dcterms:modified>
</cp:coreProperties>
</file>